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34" r:id="rId3"/>
    <p:sldId id="308" r:id="rId4"/>
    <p:sldId id="309" r:id="rId5"/>
    <p:sldId id="335" r:id="rId6"/>
    <p:sldId id="336" r:id="rId7"/>
    <p:sldId id="337" r:id="rId8"/>
    <p:sldId id="338" r:id="rId9"/>
    <p:sldId id="339" r:id="rId10"/>
    <p:sldId id="340" r:id="rId11"/>
    <p:sldId id="282" r:id="rId12"/>
  </p:sldIdLst>
  <p:sldSz cx="12192000" cy="6858000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895"/>
    <a:srgbClr val="1D46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 snapToGrid="0">
      <p:cViewPr varScale="1">
        <p:scale>
          <a:sx n="82" d="100"/>
          <a:sy n="82" d="100"/>
        </p:scale>
        <p:origin x="-23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B6B83-0ABE-4C4D-AF97-B76C06B61C62}" type="datetimeFigureOut">
              <a:rPr lang="ru-RU" smtClean="0"/>
              <a:pPr/>
              <a:t>30.07.2025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2EBCD-6B9F-4853-A2F2-BE4D829CE3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0B2ED-E0D0-4A29-BE42-E176EBB1E621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7DCC6-82E2-44E2-AE31-E3935F8C64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F7220-3442-4B94-B1A7-864195578C18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9E745-6F21-4032-B045-7E61C128E4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34854-AFD0-4E60-8770-67B9CAFC613C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D2617-1B3F-447F-A1F7-2B02F01CA2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70CE2-9DB5-4142-A993-D03C694CAFEB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B0D45-745A-4F1A-9774-4475802363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DA604-B708-4103-826F-29D98123F863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764A9-7EF2-43AE-BA68-4EB6A3CEB1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490FF-E63A-4779-AC0D-3F9D19762A69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32DC7-E1A3-45DA-900A-39339472B2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7AF7D-471D-4FE2-ADC8-CFB8441365D0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CBB5E-3734-4A17-9B33-7DB07B5D6A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A1D33-1CF1-43CB-88FB-9B79D0D5C8D8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9454E-2D27-4C10-B511-BE781A877E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C98F5-EEAC-46D5-917C-2EFB41CAD47C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4DB4C-12B4-4014-953E-22EDF9AADD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54803-7305-474C-B2EF-F530A9780481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6CCE3-8A17-4683-B403-26433A0791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62CE2-9CAF-4CB0-B1F6-4B79EDD0FB6F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709D1-799E-4E26-85C1-7264D68945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3755BC-F37F-4817-A498-86EF256C70AD}" type="datetimeFigureOut">
              <a:rPr lang="ru-RU"/>
              <a:pPr>
                <a:defRPr/>
              </a:pPr>
              <a:t>30.07.2025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6479FA0-C9B7-416A-BA04-35E45B1842B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14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55" name="Рисунок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4381500"/>
              <a:ext cx="11815763" cy="2343150"/>
            </a:xfrm>
            <a:prstGeom prst="rect">
              <a:avLst/>
            </a:prstGeom>
            <a:solidFill>
              <a:srgbClr val="254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205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2413" y="352425"/>
            <a:ext cx="2420937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50513" y="276225"/>
            <a:ext cx="13652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125" y="4795838"/>
            <a:ext cx="4587875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5542384" y="4338087"/>
            <a:ext cx="653609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ВЫСШЕЕ ОБРАЗОВАНИЕ И РЫНОК ТРУДА: НЕОБХОДИМОСТЬ ПЕРЕМЕН</a:t>
            </a:r>
            <a:endParaRPr lang="ru-RU" altLang="ru-RU" sz="3600" b="1" dirty="0">
              <a:solidFill>
                <a:srgbClr val="FFFFFF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45364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Новая система высшего образования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11" y="852204"/>
            <a:ext cx="10421805" cy="533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5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104" name="Рисунок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4381500"/>
              <a:ext cx="11815763" cy="2343150"/>
            </a:xfrm>
            <a:prstGeom prst="rect">
              <a:avLst/>
            </a:prstGeom>
            <a:solidFill>
              <a:srgbClr val="2548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409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2413" y="352425"/>
            <a:ext cx="2420937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50513" y="276225"/>
            <a:ext cx="136525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125" y="4795838"/>
            <a:ext cx="4587875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8"/>
          <p:cNvSpPr txBox="1">
            <a:spLocks noChangeArrowheads="1"/>
          </p:cNvSpPr>
          <p:nvPr/>
        </p:nvSpPr>
        <p:spPr bwMode="auto">
          <a:xfrm>
            <a:off x="5369859" y="4692650"/>
            <a:ext cx="68221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 Днем Строителя!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3" name="TextBox 2"/>
          <p:cNvSpPr txBox="1">
            <a:spLocks noChangeArrowheads="1"/>
          </p:cNvSpPr>
          <p:nvPr/>
        </p:nvSpPr>
        <p:spPr bwMode="auto">
          <a:xfrm>
            <a:off x="6335713" y="5938838"/>
            <a:ext cx="1492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www</a:t>
            </a: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susu</a:t>
            </a: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ru</a:t>
            </a:r>
            <a:endParaRPr lang="ru-RU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5438" y="817563"/>
            <a:ext cx="11490325" cy="0"/>
          </a:xfrm>
          <a:prstGeom prst="line">
            <a:avLst/>
          </a:prstGeom>
          <a:ln w="38100">
            <a:solidFill>
              <a:srgbClr val="254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6243638"/>
            <a:ext cx="12192000" cy="614362"/>
          </a:xfrm>
          <a:prstGeom prst="rect">
            <a:avLst/>
          </a:prstGeom>
          <a:solidFill>
            <a:srgbClr val="254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6397625"/>
            <a:ext cx="26876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3495675" y="6427788"/>
            <a:ext cx="0" cy="29051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38962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Образовательная деятельность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0" name="Прямоугольник 59"/>
          <p:cNvSpPr>
            <a:spLocks noChangeArrowheads="1"/>
          </p:cNvSpPr>
          <p:nvPr/>
        </p:nvSpPr>
        <p:spPr bwMode="auto">
          <a:xfrm>
            <a:off x="2058779" y="5292826"/>
            <a:ext cx="8379487" cy="400110"/>
          </a:xfrm>
          <a:prstGeom prst="rect">
            <a:avLst/>
          </a:prstGeom>
          <a:ln w="25400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288 выпускников 2025 г. по всем направлениям подготовки</a:t>
            </a:r>
            <a:endParaRPr lang="ru-RU" sz="2000" b="1" dirty="0"/>
          </a:p>
        </p:txBody>
      </p:sp>
      <p:pic>
        <p:nvPicPr>
          <p:cNvPr id="11" name="Рисунок 10" descr="IMG_20250628_130038.jpg"/>
          <p:cNvPicPr>
            <a:picLocks noChangeAspect="1"/>
          </p:cNvPicPr>
          <p:nvPr/>
        </p:nvPicPr>
        <p:blipFill>
          <a:blip r:embed="rId3" cstate="print"/>
          <a:srcRect l="2169" t="36245" r="6865" b="21287"/>
          <a:stretch>
            <a:fillRect/>
          </a:stretch>
        </p:blipFill>
        <p:spPr>
          <a:xfrm>
            <a:off x="4028592" y="897157"/>
            <a:ext cx="7730114" cy="2706655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 noChangeArrowheads="1"/>
          </p:cNvSpPr>
          <p:nvPr/>
        </p:nvSpPr>
        <p:spPr bwMode="auto">
          <a:xfrm>
            <a:off x="328581" y="865945"/>
            <a:ext cx="3535208" cy="4093428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000" b="1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Направления подготовки ООП: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08.03.01 Строительство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07.03.01 Архитектура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07.03.03  Дизайн архитектурной среды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21.03.02  Землеустройство и кадастры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08.04.01 Строительство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07.04.01 Архитектура</a:t>
            </a:r>
          </a:p>
          <a:p>
            <a:pPr algn="just">
              <a:buFont typeface="Arial" pitchFamily="34" charset="0"/>
              <a:buChar char="•"/>
            </a:pPr>
            <a:r>
              <a:rPr lang="ru-RU" altLang="ru-RU" sz="2000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08.05.01 Строительство уникальных зданий и сооружений</a:t>
            </a:r>
            <a:endParaRPr lang="ru-RU" altLang="ru-RU" sz="2000" dirty="0">
              <a:latin typeface="Instrument Sans Medium" charset="0"/>
              <a:ea typeface="Instrument Sans Medium" charset="0"/>
              <a:cs typeface="Instrument Sans Medium" charset="0"/>
            </a:endParaRPr>
          </a:p>
        </p:txBody>
      </p:sp>
      <p:sp>
        <p:nvSpPr>
          <p:cNvPr id="15" name="Прямоугольник 59"/>
          <p:cNvSpPr>
            <a:spLocks noChangeArrowheads="1"/>
          </p:cNvSpPr>
          <p:nvPr/>
        </p:nvSpPr>
        <p:spPr bwMode="auto">
          <a:xfrm>
            <a:off x="6083626" y="4092934"/>
            <a:ext cx="4216821" cy="400110"/>
          </a:xfrm>
          <a:prstGeom prst="rect">
            <a:avLst/>
          </a:prstGeom>
          <a:noFill/>
          <a:ln w="25400">
            <a:solidFill>
              <a:schemeClr val="accent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1343 Студентов и аспирантов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5438" y="817563"/>
            <a:ext cx="11490325" cy="0"/>
          </a:xfrm>
          <a:prstGeom prst="line">
            <a:avLst/>
          </a:prstGeom>
          <a:ln w="38100">
            <a:solidFill>
              <a:srgbClr val="254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6243638"/>
            <a:ext cx="12192000" cy="614362"/>
          </a:xfrm>
          <a:prstGeom prst="rect">
            <a:avLst/>
          </a:prstGeom>
          <a:solidFill>
            <a:srgbClr val="254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6397625"/>
            <a:ext cx="26876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3495675" y="6427788"/>
            <a:ext cx="0" cy="29051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2098" y="879088"/>
            <a:ext cx="3866843" cy="303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724" y="2743134"/>
            <a:ext cx="2909147" cy="339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Прямоугольник 2"/>
          <p:cNvSpPr>
            <a:spLocks noChangeArrowheads="1"/>
          </p:cNvSpPr>
          <p:nvPr/>
        </p:nvSpPr>
        <p:spPr bwMode="auto">
          <a:xfrm>
            <a:off x="330144" y="868711"/>
            <a:ext cx="7352609" cy="1754326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В </a:t>
            </a:r>
            <a:r>
              <a:rPr lang="ru-RU" altLang="ru-RU" b="1" dirty="0">
                <a:latin typeface="Instrument Sans Medium" charset="0"/>
                <a:ea typeface="Instrument Sans Medium" charset="0"/>
                <a:cs typeface="Instrument Sans Medium" charset="0"/>
              </a:rPr>
              <a:t>Центре дополнительных образовательных услуг </a:t>
            </a:r>
            <a:r>
              <a:rPr lang="ru-RU" altLang="ru-RU" b="1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АСИ </a:t>
            </a:r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в </a:t>
            </a: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2024/25 учебном году прошли обучение и получили:</a:t>
            </a:r>
          </a:p>
          <a:p>
            <a:pPr algn="just"/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 -54 диплома по программам профессиональной переподготовки,</a:t>
            </a:r>
          </a:p>
          <a:p>
            <a:pPr algn="just"/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 -20 удостоверений о повышении квалификации,</a:t>
            </a:r>
          </a:p>
          <a:p>
            <a:pPr algn="just"/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-110 </a:t>
            </a: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свидетельств о рабочих профессиях  бойцы студенческих строительных отрядов.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69342" y="4022221"/>
            <a:ext cx="8274423" cy="21668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defRPr/>
            </a:pP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Наиболее значимые направления </a:t>
            </a:r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ЦДО АСИ:</a:t>
            </a:r>
            <a:endParaRPr lang="ru-RU" altLang="ru-RU" dirty="0">
              <a:latin typeface="Instrument Sans Medium" charset="0"/>
              <a:ea typeface="Instrument Sans Medium" charset="0"/>
              <a:cs typeface="Instrument Sans Medium" charset="0"/>
            </a:endParaRPr>
          </a:p>
          <a:p>
            <a:pPr>
              <a:lnSpc>
                <a:spcPct val="107000"/>
              </a:lnSpc>
              <a:defRPr/>
            </a:pP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- профессиональной переподготовки (всего разработано и внедрено – 14 программ), </a:t>
            </a:r>
          </a:p>
          <a:p>
            <a:pPr>
              <a:lnSpc>
                <a:spcPct val="107000"/>
              </a:lnSpc>
              <a:defRPr/>
            </a:pP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- программы повышения квалификации (20 действующих программ),</a:t>
            </a:r>
          </a:p>
          <a:p>
            <a:pPr>
              <a:lnSpc>
                <a:spcPct val="107000"/>
              </a:lnSpc>
              <a:defRPr/>
            </a:pP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- обучение рабочим профессиям (по 5 основным направлениям: арматурщик, бетонщик, каменщик, маляр, облицовщик-плиточник),</a:t>
            </a:r>
            <a:b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</a:b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- федеральные программы Цифровой кафедры</a:t>
            </a:r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. </a:t>
            </a: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36847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Дополнительное образование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5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325438" y="817563"/>
            <a:ext cx="11490325" cy="0"/>
          </a:xfrm>
          <a:prstGeom prst="line">
            <a:avLst/>
          </a:prstGeom>
          <a:ln w="38100">
            <a:solidFill>
              <a:srgbClr val="2548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6243638"/>
            <a:ext cx="12192000" cy="614362"/>
          </a:xfrm>
          <a:prstGeom prst="rect">
            <a:avLst/>
          </a:prstGeom>
          <a:solidFill>
            <a:srgbClr val="254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01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6397625"/>
            <a:ext cx="26876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3495675" y="6427788"/>
            <a:ext cx="0" cy="29051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236538" y="914400"/>
            <a:ext cx="11579225" cy="120032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    Начиная с 2021 года,  АСИ ежегодно становится победителем конкурсного отбора по </a:t>
            </a:r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 предоставлению </a:t>
            </a: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грантов Министерства науки и высшего  образования РФ на </a:t>
            </a:r>
            <a:r>
              <a:rPr lang="ru-RU" altLang="ru-RU" dirty="0" smtClean="0">
                <a:latin typeface="Instrument Sans Medium" charset="0"/>
                <a:ea typeface="Instrument Sans Medium" charset="0"/>
                <a:cs typeface="Instrument Sans Medium" charset="0"/>
              </a:rPr>
              <a:t>обучение рабочим </a:t>
            </a:r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профессиям бойцов студенческих отрядов.</a:t>
            </a:r>
          </a:p>
          <a:p>
            <a:pPr algn="just"/>
            <a:r>
              <a:rPr lang="ru-RU" altLang="ru-RU" dirty="0">
                <a:latin typeface="Instrument Sans Medium" charset="0"/>
                <a:ea typeface="Instrument Sans Medium" charset="0"/>
                <a:cs typeface="Instrument Sans Medium" charset="0"/>
              </a:rPr>
              <a:t>Всего за это время прошли обучение 325 человек. </a:t>
            </a:r>
          </a:p>
        </p:txBody>
      </p:sp>
      <p:pic>
        <p:nvPicPr>
          <p:cNvPr id="410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5814" y="2177035"/>
            <a:ext cx="2822433" cy="363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830" y="2181224"/>
            <a:ext cx="4930028" cy="36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Рисунок 16" descr="C:\Users\1\Desktop\IMG_7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6923" y="2163294"/>
            <a:ext cx="3087914" cy="364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36847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Дополнительное образование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4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1936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Центр карьеры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50035D-BC17-0CE7-2CEC-0D279565F2CF}"/>
              </a:ext>
            </a:extLst>
          </p:cNvPr>
          <p:cNvSpPr txBox="1"/>
          <p:nvPr/>
        </p:nvSpPr>
        <p:spPr>
          <a:xfrm>
            <a:off x="381213" y="978572"/>
            <a:ext cx="9000000" cy="1464231"/>
          </a:xfrm>
          <a:prstGeom prst="round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solidFill>
                  <a:schemeClr val="tx1"/>
                </a:solidFill>
                <a:latin typeface="Instrument Sans Medium" charset="0"/>
                <a:ea typeface="Instrument Sans Medium" charset="0"/>
                <a:cs typeface="Instrument Sans Medium" charset="0"/>
              </a:rPr>
              <a:t>Центр карьеры - структурное подразделение, которое обеспечивает взаимодействие университета с партнерами, содействует профессиональной маршрутизации студентов и способствует созданию условий для повышения качества занятости выпускников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8D5ABF1-6DC4-5C30-4500-1430B5769C1A}"/>
              </a:ext>
            </a:extLst>
          </p:cNvPr>
          <p:cNvSpPr txBox="1"/>
          <p:nvPr/>
        </p:nvSpPr>
        <p:spPr>
          <a:xfrm>
            <a:off x="2721013" y="2569801"/>
            <a:ext cx="9000000" cy="1123712"/>
          </a:xfrm>
          <a:prstGeom prst="round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altLang="ru-RU" sz="2000" dirty="0">
                <a:latin typeface="Instrument Sans Medium" charset="0"/>
                <a:ea typeface="Instrument Sans Medium" charset="0"/>
                <a:cs typeface="Instrument Sans Medium" charset="0"/>
              </a:rPr>
              <a:t>Миссией центра является формирование у студентов и выпускников мотивации к построению карьеры, помощь в адаптации к современному рынку труда и реализации непосредственно их карьерного потенциала</a:t>
            </a:r>
          </a:p>
        </p:txBody>
      </p:sp>
      <p:pic>
        <p:nvPicPr>
          <p:cNvPr id="12" name="Рисунок 11" descr="Группа женщин со сплошной заливкой">
            <a:extLst>
              <a:ext uri="{FF2B5EF4-FFF2-40B4-BE49-F238E27FC236}">
                <a16:creationId xmlns:a16="http://schemas.microsoft.com/office/drawing/2014/main" xmlns="" id="{55527D7C-059F-4037-93D3-C8D22191F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560507" y="1457937"/>
            <a:ext cx="914400" cy="914400"/>
          </a:xfrm>
          <a:prstGeom prst="rect">
            <a:avLst/>
          </a:prstGeom>
        </p:spPr>
      </p:pic>
      <p:pic>
        <p:nvPicPr>
          <p:cNvPr id="13" name="Рисунок 12" descr="Расширение бизнеса со сплошной заливкой">
            <a:extLst>
              <a:ext uri="{FF2B5EF4-FFF2-40B4-BE49-F238E27FC236}">
                <a16:creationId xmlns:a16="http://schemas.microsoft.com/office/drawing/2014/main" xmlns="" id="{DCE394F5-9972-47ED-AD8A-016C95A858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67917" y="2720146"/>
            <a:ext cx="1022247" cy="1022247"/>
          </a:xfrm>
          <a:prstGeom prst="rect">
            <a:avLst/>
          </a:prstGeom>
        </p:spPr>
      </p:pic>
      <p:pic>
        <p:nvPicPr>
          <p:cNvPr id="15" name="Рисунок 14" descr="IMG_20250628_115832.jpg"/>
          <p:cNvPicPr>
            <a:picLocks noChangeAspect="1"/>
          </p:cNvPicPr>
          <p:nvPr/>
        </p:nvPicPr>
        <p:blipFill>
          <a:blip r:embed="rId7" cstate="print"/>
          <a:srcRect t="22756" b="25027"/>
          <a:stretch>
            <a:fillRect/>
          </a:stretch>
        </p:blipFill>
        <p:spPr>
          <a:xfrm>
            <a:off x="2865255" y="3772985"/>
            <a:ext cx="6233747" cy="2441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1936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Центр карьеры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C6E1E78-0F56-4D5A-4326-36364F15F4BC}"/>
              </a:ext>
            </a:extLst>
          </p:cNvPr>
          <p:cNvSpPr txBox="1"/>
          <p:nvPr/>
        </p:nvSpPr>
        <p:spPr>
          <a:xfrm>
            <a:off x="362473" y="966189"/>
            <a:ext cx="10135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kern="1200" dirty="0">
                <a:solidFill>
                  <a:srgbClr val="0F294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ВОЗМОЖНОСТИ ДЛЯ СТУДЕНТОВ</a:t>
            </a:r>
            <a:endParaRPr lang="ru-RU" sz="2800" dirty="0">
              <a:solidFill>
                <a:srgbClr val="0F294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C84A06F-EC75-1696-CDF3-F417340609A2}"/>
              </a:ext>
            </a:extLst>
          </p:cNvPr>
          <p:cNvSpPr txBox="1"/>
          <p:nvPr/>
        </p:nvSpPr>
        <p:spPr>
          <a:xfrm>
            <a:off x="431703" y="2315827"/>
            <a:ext cx="3340441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Тренинги и мастер-классы по </a:t>
            </a:r>
            <a:r>
              <a:rPr lang="ru-RU" sz="1600" b="1" dirty="0" err="1">
                <a:solidFill>
                  <a:schemeClr val="tx1"/>
                </a:solidFill>
                <a:latin typeface="Roboto" panose="02000000000000000000"/>
              </a:rPr>
              <a:t>soft</a:t>
            </a: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, </a:t>
            </a:r>
            <a:r>
              <a:rPr lang="ru-RU" sz="1600" b="1" dirty="0" err="1">
                <a:solidFill>
                  <a:schemeClr val="tx1"/>
                </a:solidFill>
                <a:latin typeface="Roboto" panose="02000000000000000000"/>
              </a:rPr>
              <a:t>self</a:t>
            </a: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 &amp; </a:t>
            </a:r>
            <a:r>
              <a:rPr lang="ru-RU" sz="1600" b="1" dirty="0" err="1">
                <a:solidFill>
                  <a:schemeClr val="tx1"/>
                </a:solidFill>
                <a:latin typeface="Roboto" panose="02000000000000000000"/>
              </a:rPr>
              <a:t>hard</a:t>
            </a: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Roboto" panose="02000000000000000000"/>
              </a:rPr>
              <a:t>skills</a:t>
            </a:r>
            <a:endParaRPr lang="ru-RU" sz="1600" b="1" dirty="0">
              <a:solidFill>
                <a:schemeClr val="tx1"/>
              </a:solidFill>
              <a:latin typeface="Roboto" panose="0200000000000000000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0788BDA-06FC-5446-C048-053DB638C0F5}"/>
              </a:ext>
            </a:extLst>
          </p:cNvPr>
          <p:cNvSpPr txBox="1"/>
          <p:nvPr/>
        </p:nvSpPr>
        <p:spPr>
          <a:xfrm>
            <a:off x="7749724" y="3019967"/>
            <a:ext cx="3992643" cy="919401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Развитие карьерных навыков и подготовка к выходу на рынок труда (резюме, собеседование)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99FC7F3-81F3-4140-BC1D-0DCE19BDF05E}"/>
              </a:ext>
            </a:extLst>
          </p:cNvPr>
          <p:cNvSpPr txBox="1"/>
          <p:nvPr/>
        </p:nvSpPr>
        <p:spPr>
          <a:xfrm>
            <a:off x="394909" y="1528496"/>
            <a:ext cx="3663296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Построение индивидуальной карьерной траектории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6AE351B-B378-4C8E-A290-AB397E554A20}"/>
              </a:ext>
            </a:extLst>
          </p:cNvPr>
          <p:cNvSpPr txBox="1"/>
          <p:nvPr/>
        </p:nvSpPr>
        <p:spPr>
          <a:xfrm>
            <a:off x="7621893" y="2242290"/>
            <a:ext cx="4139339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Профессиональное самоопределение и планирование карьеры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6958432-66FF-43A8-9925-9F7B8DBE5EA8}"/>
              </a:ext>
            </a:extLst>
          </p:cNvPr>
          <p:cNvSpPr txBox="1"/>
          <p:nvPr/>
        </p:nvSpPr>
        <p:spPr>
          <a:xfrm>
            <a:off x="431987" y="3042315"/>
            <a:ext cx="3340441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Возможность стать амбассадором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10D0E3D-134B-4943-9F66-C92D4133E73B}"/>
              </a:ext>
            </a:extLst>
          </p:cNvPr>
          <p:cNvSpPr txBox="1"/>
          <p:nvPr/>
        </p:nvSpPr>
        <p:spPr>
          <a:xfrm>
            <a:off x="429760" y="3865506"/>
            <a:ext cx="4103077" cy="119181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Доступ к сервисам ЕЦП «Работа в России»: «Ярмарки вакансий», «Стажировки», «Подбор работы», «Мое резюме» и др.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4252031-705D-499B-B6E6-EB2353CCC582}"/>
              </a:ext>
            </a:extLst>
          </p:cNvPr>
          <p:cNvSpPr txBox="1"/>
          <p:nvPr/>
        </p:nvSpPr>
        <p:spPr>
          <a:xfrm>
            <a:off x="7451564" y="4094852"/>
            <a:ext cx="4288529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Помощь в трудоустройстве при содействии региональных ЦЗН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9A24353-3473-41E2-BABD-84AC6B2D45A1}"/>
              </a:ext>
            </a:extLst>
          </p:cNvPr>
          <p:cNvSpPr txBox="1"/>
          <p:nvPr/>
        </p:nvSpPr>
        <p:spPr>
          <a:xfrm>
            <a:off x="7594695" y="1408260"/>
            <a:ext cx="4103077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Цифровой карьерный след (портфолио студента)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FEA2612-EC20-4548-91BC-E78A0CACA165}"/>
              </a:ext>
            </a:extLst>
          </p:cNvPr>
          <p:cNvSpPr txBox="1"/>
          <p:nvPr/>
        </p:nvSpPr>
        <p:spPr>
          <a:xfrm>
            <a:off x="7148464" y="4880413"/>
            <a:ext cx="4709677" cy="119181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Выбор формата практической деятельности: стажировка, временное трудоустройство, работа в режиме гибкого рабочего времени, практическая подготовка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B3BE11B-1D4F-4560-A6BA-68AD5FFAC108}"/>
              </a:ext>
            </a:extLst>
          </p:cNvPr>
          <p:cNvSpPr txBox="1"/>
          <p:nvPr/>
        </p:nvSpPr>
        <p:spPr>
          <a:xfrm>
            <a:off x="481828" y="5290255"/>
            <a:ext cx="3884354" cy="374571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Программы лояльности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29283EA6-88EC-48D1-B5BE-4AC636394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8060" y="1685364"/>
            <a:ext cx="2409722" cy="3612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1936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Центр карьеры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C6E1E78-0F56-4D5A-4326-36364F15F4BC}"/>
              </a:ext>
            </a:extLst>
          </p:cNvPr>
          <p:cNvSpPr txBox="1"/>
          <p:nvPr/>
        </p:nvSpPr>
        <p:spPr>
          <a:xfrm>
            <a:off x="506306" y="913677"/>
            <a:ext cx="111676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F294C"/>
                </a:solidFill>
              </a:rPr>
              <a:t>ВОЗМОЖНОСТИ ДЛЯ ПРЕДПРИЯТИЙ-ПАРТНЕРОВ / РАБОТОДАТЕЛЕЙ</a:t>
            </a:r>
            <a:endParaRPr lang="ru-RU" sz="3200" dirty="0">
              <a:solidFill>
                <a:srgbClr val="0F294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C84A06F-EC75-1696-CDF3-F417340609A2}"/>
              </a:ext>
            </a:extLst>
          </p:cNvPr>
          <p:cNvSpPr txBox="1"/>
          <p:nvPr/>
        </p:nvSpPr>
        <p:spPr>
          <a:xfrm>
            <a:off x="6316662" y="5312723"/>
            <a:ext cx="5343654" cy="374571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Обучение специалистов по работе с персоналом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99FC7F3-81F3-4140-BC1D-0DCE19BDF05E}"/>
              </a:ext>
            </a:extLst>
          </p:cNvPr>
          <p:cNvSpPr txBox="1"/>
          <p:nvPr/>
        </p:nvSpPr>
        <p:spPr>
          <a:xfrm>
            <a:off x="7240750" y="4067232"/>
            <a:ext cx="4435083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Доступ к студенческому сообществу для решения проектных задач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6958432-66FF-43A8-9925-9F7B8DBE5EA8}"/>
              </a:ext>
            </a:extLst>
          </p:cNvPr>
          <p:cNvSpPr txBox="1"/>
          <p:nvPr/>
        </p:nvSpPr>
        <p:spPr>
          <a:xfrm>
            <a:off x="4804865" y="2541892"/>
            <a:ext cx="4435082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Организация совместных карьерных и образовательных мероприятий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10D0E3D-134B-4943-9F66-C92D4133E73B}"/>
              </a:ext>
            </a:extLst>
          </p:cNvPr>
          <p:cNvSpPr txBox="1"/>
          <p:nvPr/>
        </p:nvSpPr>
        <p:spPr>
          <a:xfrm>
            <a:off x="4817806" y="3324154"/>
            <a:ext cx="6859024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Возможность совместного проектирования образовательных программ на основании прогноза кадровой потребности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9A24353-3473-41E2-BABD-84AC6B2D45A1}"/>
              </a:ext>
            </a:extLst>
          </p:cNvPr>
          <p:cNvSpPr txBox="1"/>
          <p:nvPr/>
        </p:nvSpPr>
        <p:spPr>
          <a:xfrm>
            <a:off x="7364798" y="4799124"/>
            <a:ext cx="4301108" cy="374571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Закрытие кадровой потребности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57CE31E-1CC1-424A-8CAA-F1CB3413C8F4}"/>
              </a:ext>
            </a:extLst>
          </p:cNvPr>
          <p:cNvSpPr txBox="1"/>
          <p:nvPr/>
        </p:nvSpPr>
        <p:spPr>
          <a:xfrm>
            <a:off x="4739337" y="1793202"/>
            <a:ext cx="6715745" cy="64698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Содействие в сопровождении целевого обучения студентов (совместно с учебно-методическим управлением)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00" b="98900" l="14032" r="872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06285" y="1510734"/>
            <a:ext cx="2332652" cy="414325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DB9A9D1F-2BC2-4BEE-A309-02743E72838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71183" y="2755317"/>
            <a:ext cx="1231199" cy="153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1936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Центр карьеры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C6E1E78-0F56-4D5A-4326-36364F15F4BC}"/>
              </a:ext>
            </a:extLst>
          </p:cNvPr>
          <p:cNvSpPr txBox="1"/>
          <p:nvPr/>
        </p:nvSpPr>
        <p:spPr>
          <a:xfrm>
            <a:off x="1642349" y="869650"/>
            <a:ext cx="9192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F294C"/>
                </a:solidFill>
              </a:rPr>
              <a:t>МОДЕЛИ ВЗАИМОДЕЙСТВИЯ С ПРЕДПРИЯТИЯМИ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271034-BFC3-44FB-BE27-03F239DBF82C}"/>
              </a:ext>
            </a:extLst>
          </p:cNvPr>
          <p:cNvSpPr txBox="1"/>
          <p:nvPr/>
        </p:nvSpPr>
        <p:spPr>
          <a:xfrm>
            <a:off x="214603" y="2843968"/>
            <a:ext cx="256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Roboto" panose="02000000000000000000"/>
              </a:rPr>
              <a:t>Согласование результатов и</a:t>
            </a:r>
            <a:r>
              <a:rPr lang="en-US" b="1" dirty="0">
                <a:latin typeface="Roboto" panose="02000000000000000000"/>
              </a:rPr>
              <a:t> </a:t>
            </a:r>
            <a:r>
              <a:rPr lang="ru-RU" b="1" dirty="0">
                <a:latin typeface="Roboto" panose="02000000000000000000"/>
              </a:rPr>
              <a:t>содержания обучения </a:t>
            </a:r>
          </a:p>
        </p:txBody>
      </p:sp>
      <p:sp>
        <p:nvSpPr>
          <p:cNvPr id="11" name="Стрелка: вправо 26">
            <a:extLst>
              <a:ext uri="{FF2B5EF4-FFF2-40B4-BE49-F238E27FC236}">
                <a16:creationId xmlns:a16="http://schemas.microsoft.com/office/drawing/2014/main" xmlns="" id="{4FF5CCEB-F567-4652-819E-13AE891AD2E5}"/>
              </a:ext>
            </a:extLst>
          </p:cNvPr>
          <p:cNvSpPr/>
          <p:nvPr/>
        </p:nvSpPr>
        <p:spPr>
          <a:xfrm rot="5400000">
            <a:off x="1403003" y="2243661"/>
            <a:ext cx="373492" cy="623614"/>
          </a:xfrm>
          <a:prstGeom prst="rightArrow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 sz="1600" b="1">
              <a:solidFill>
                <a:schemeClr val="tx1"/>
              </a:solidFill>
              <a:latin typeface="Roboto" panose="0200000000000000000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7C0329C-B50B-4A7A-98F6-79D0D7D4A17B}"/>
              </a:ext>
            </a:extLst>
          </p:cNvPr>
          <p:cNvSpPr txBox="1"/>
          <p:nvPr/>
        </p:nvSpPr>
        <p:spPr>
          <a:xfrm>
            <a:off x="3059898" y="2756775"/>
            <a:ext cx="43865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Обучение на базе предприятия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Стажировки и практики студентов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Заказ от предприятия на</a:t>
            </a:r>
            <a:r>
              <a:rPr lang="en-US" b="1" dirty="0">
                <a:latin typeface="Roboto" panose="02000000000000000000"/>
              </a:rPr>
              <a:t> </a:t>
            </a:r>
            <a:r>
              <a:rPr lang="ru-RU" b="1" dirty="0">
                <a:latin typeface="Roboto" panose="02000000000000000000"/>
              </a:rPr>
              <a:t>проекты и исследования студентов 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Наставничество 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Участие в оценке образовательных результатов 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Содействие трудоустройству выпускников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Обучение преподавателей </a:t>
            </a:r>
          </a:p>
        </p:txBody>
      </p:sp>
      <p:sp>
        <p:nvSpPr>
          <p:cNvPr id="13" name="Стрелка: вправо 29">
            <a:extLst>
              <a:ext uri="{FF2B5EF4-FFF2-40B4-BE49-F238E27FC236}">
                <a16:creationId xmlns:a16="http://schemas.microsoft.com/office/drawing/2014/main" xmlns="" id="{851A4A2B-5590-41E2-9EC6-239F7305C77D}"/>
              </a:ext>
            </a:extLst>
          </p:cNvPr>
          <p:cNvSpPr/>
          <p:nvPr/>
        </p:nvSpPr>
        <p:spPr>
          <a:xfrm rot="5400000">
            <a:off x="4970537" y="2189151"/>
            <a:ext cx="373491" cy="623614"/>
          </a:xfrm>
          <a:prstGeom prst="rightArrow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 sz="1600" b="1">
              <a:solidFill>
                <a:schemeClr val="tx1"/>
              </a:solidFill>
              <a:latin typeface="Roboto" panose="0200000000000000000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0694711-775E-44B2-8927-1AFC1D747AE0}"/>
              </a:ext>
            </a:extLst>
          </p:cNvPr>
          <p:cNvSpPr txBox="1"/>
          <p:nvPr/>
        </p:nvSpPr>
        <p:spPr>
          <a:xfrm>
            <a:off x="7365310" y="2778521"/>
            <a:ext cx="4826690" cy="356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Согласование актуального и</a:t>
            </a:r>
            <a:r>
              <a:rPr lang="en-US" b="1" dirty="0">
                <a:latin typeface="Roboto" panose="02000000000000000000"/>
              </a:rPr>
              <a:t> </a:t>
            </a:r>
            <a:r>
              <a:rPr lang="ru-RU" b="1" dirty="0">
                <a:latin typeface="Roboto" panose="02000000000000000000"/>
              </a:rPr>
              <a:t>потенциального запроса на</a:t>
            </a:r>
            <a:r>
              <a:rPr lang="en-US" b="1" dirty="0">
                <a:latin typeface="Roboto" panose="02000000000000000000"/>
              </a:rPr>
              <a:t> </a:t>
            </a:r>
            <a:r>
              <a:rPr lang="ru-RU" b="1" dirty="0">
                <a:latin typeface="Roboto" panose="02000000000000000000"/>
              </a:rPr>
              <a:t>кадровый ресурс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Создание и регулярное обновление отраслевой рамки квалификаций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Создание координационных механизмов между системой высшего образования и индустрией </a:t>
            </a:r>
          </a:p>
          <a:p>
            <a:pPr indent="-252000">
              <a:lnSpc>
                <a:spcPct val="90000"/>
              </a:lnSpc>
              <a:spcAft>
                <a:spcPts val="600"/>
              </a:spcAft>
              <a:buClr>
                <a:schemeClr val="accent5">
                  <a:lumMod val="60000"/>
                  <a:lumOff val="40000"/>
                </a:schemeClr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b="1" dirty="0">
                <a:latin typeface="Roboto" panose="02000000000000000000"/>
              </a:rPr>
              <a:t>Разработка нормативно-правовых условий для повышения эффективности взаимодействия университетов с индустриальными партнерами (резиденты Кампуса)</a:t>
            </a:r>
          </a:p>
        </p:txBody>
      </p:sp>
      <p:sp>
        <p:nvSpPr>
          <p:cNvPr id="15" name="Стрелка: вправо 33">
            <a:extLst>
              <a:ext uri="{FF2B5EF4-FFF2-40B4-BE49-F238E27FC236}">
                <a16:creationId xmlns:a16="http://schemas.microsoft.com/office/drawing/2014/main" xmlns="" id="{757560AC-BDA2-4182-9FF5-7D2080A6A6CA}"/>
              </a:ext>
            </a:extLst>
          </p:cNvPr>
          <p:cNvSpPr/>
          <p:nvPr/>
        </p:nvSpPr>
        <p:spPr>
          <a:xfrm rot="5400000">
            <a:off x="9016522" y="2253063"/>
            <a:ext cx="373491" cy="623614"/>
          </a:xfrm>
          <a:prstGeom prst="rightArrow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 sz="1600" b="1">
              <a:solidFill>
                <a:schemeClr val="tx1"/>
              </a:solidFill>
              <a:latin typeface="Roboto" panose="0200000000000000000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3AA4DC4-2A38-4F47-90D6-C54B065F4626}"/>
              </a:ext>
            </a:extLst>
          </p:cNvPr>
          <p:cNvSpPr txBox="1"/>
          <p:nvPr/>
        </p:nvSpPr>
        <p:spPr>
          <a:xfrm>
            <a:off x="45720" y="1460309"/>
            <a:ext cx="3016814" cy="592503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Предприятие – заказчик на подготовку кадров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CAD3674-738A-4A15-A183-1ED4B3A54786}"/>
              </a:ext>
            </a:extLst>
          </p:cNvPr>
          <p:cNvSpPr txBox="1"/>
          <p:nvPr/>
        </p:nvSpPr>
        <p:spPr>
          <a:xfrm>
            <a:off x="3578942" y="1460308"/>
            <a:ext cx="3598606" cy="592503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Предприятие – заказчик и</a:t>
            </a:r>
            <a:r>
              <a:rPr lang="en-US" sz="1600" b="1" dirty="0">
                <a:solidFill>
                  <a:schemeClr val="tx1"/>
                </a:solidFill>
                <a:latin typeface="Roboto" panose="02000000000000000000"/>
              </a:rPr>
              <a:t> </a:t>
            </a: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партнер в подготовке кадров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25AD724-557B-4C7E-B332-6D0D868A3C32}"/>
              </a:ext>
            </a:extLst>
          </p:cNvPr>
          <p:cNvSpPr txBox="1"/>
          <p:nvPr/>
        </p:nvSpPr>
        <p:spPr>
          <a:xfrm>
            <a:off x="7413523" y="1460626"/>
            <a:ext cx="4414683" cy="837676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Предприятие и университет – стратегические партнеры в</a:t>
            </a:r>
            <a:r>
              <a:rPr lang="en-US" sz="1600" b="1" dirty="0">
                <a:solidFill>
                  <a:schemeClr val="tx1"/>
                </a:solidFill>
                <a:latin typeface="Roboto" panose="02000000000000000000"/>
              </a:rPr>
              <a:t> </a:t>
            </a:r>
            <a:r>
              <a:rPr lang="ru-RU" sz="1600" b="1" dirty="0">
                <a:solidFill>
                  <a:schemeClr val="tx1"/>
                </a:solidFill>
                <a:latin typeface="Roboto" panose="02000000000000000000"/>
              </a:rPr>
              <a:t>развитии человеческого ресурса региона\отрасли</a:t>
            </a:r>
          </a:p>
        </p:txBody>
      </p:sp>
      <p:pic>
        <p:nvPicPr>
          <p:cNvPr id="19" name="Рисунок 18" descr="Рукопожатие со сплошной заливкой">
            <a:extLst>
              <a:ext uri="{FF2B5EF4-FFF2-40B4-BE49-F238E27FC236}">
                <a16:creationId xmlns:a16="http://schemas.microsoft.com/office/drawing/2014/main" xmlns="" id="{7971BEFD-A5C2-4268-90D1-617D1BAED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42533" y="4465809"/>
            <a:ext cx="954167" cy="954167"/>
          </a:xfrm>
          <a:prstGeom prst="rect">
            <a:avLst/>
          </a:prstGeom>
          <a:effectLst>
            <a:outerShdw dist="50800" dir="5400000" sx="1000" sy="1000" algn="ctr" rotWithShape="0">
              <a:schemeClr val="accent1">
                <a:lumMod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330200" y="819150"/>
            <a:ext cx="11545888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21962" y="264126"/>
            <a:ext cx="45364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254895"/>
                </a:solidFill>
                <a:latin typeface="Arial" pitchFamily="34" charset="0"/>
                <a:ea typeface="Roboto"/>
                <a:cs typeface="Arial" pitchFamily="34" charset="0"/>
              </a:rPr>
              <a:t>Новая система высшего образования</a:t>
            </a:r>
            <a:endParaRPr lang="ru-RU" altLang="ru-RU" b="1" dirty="0">
              <a:solidFill>
                <a:srgbClr val="254895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30938"/>
            <a:ext cx="12192000" cy="627062"/>
          </a:xfrm>
          <a:prstGeom prst="rect">
            <a:avLst/>
          </a:prstGeom>
          <a:solidFill>
            <a:srgbClr val="2548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6319838"/>
            <a:ext cx="35607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094163" y="6319838"/>
            <a:ext cx="0" cy="4492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4295774" y="6273800"/>
            <a:ext cx="7896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ea typeface="Roboto Slab"/>
                <a:cs typeface="Times New Roman" pitchFamily="18" charset="0"/>
              </a:rPr>
              <a:t>АРХИТЕКТУРНО-СТРОИТЕЛЬНЫЙ ИНСТИТУТ</a:t>
            </a: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Roboto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541" y="863762"/>
            <a:ext cx="10228729" cy="5347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4238</TotalTime>
  <Words>435</Words>
  <Application>Microsoft Office PowerPoint</Application>
  <PresentationFormat>Произвольный</PresentationFormat>
  <Paragraphs>77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3</cp:lastModifiedBy>
  <cp:revision>260</cp:revision>
  <cp:lastPrinted>2018-10-18T13:49:14Z</cp:lastPrinted>
  <dcterms:created xsi:type="dcterms:W3CDTF">2018-10-16T12:33:17Z</dcterms:created>
  <dcterms:modified xsi:type="dcterms:W3CDTF">2025-07-31T03:22:05Z</dcterms:modified>
</cp:coreProperties>
</file>